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165" r:id="rId1"/>
  </p:sldMasterIdLst>
  <p:sldIdLst>
    <p:sldId id="256" r:id="rId2"/>
    <p:sldId id="257" r:id="rId3"/>
    <p:sldId id="270" r:id="rId4"/>
    <p:sldId id="271" r:id="rId5"/>
    <p:sldId id="272" r:id="rId6"/>
    <p:sldId id="289" r:id="rId7"/>
    <p:sldId id="273" r:id="rId8"/>
    <p:sldId id="274" r:id="rId9"/>
    <p:sldId id="275" r:id="rId10"/>
    <p:sldId id="286" r:id="rId11"/>
    <p:sldId id="276" r:id="rId12"/>
    <p:sldId id="287" r:id="rId13"/>
    <p:sldId id="277" r:id="rId14"/>
    <p:sldId id="278" r:id="rId15"/>
    <p:sldId id="288" r:id="rId16"/>
    <p:sldId id="279" r:id="rId17"/>
    <p:sldId id="280" r:id="rId18"/>
    <p:sldId id="281" r:id="rId19"/>
    <p:sldId id="282" r:id="rId20"/>
    <p:sldId id="283" r:id="rId21"/>
    <p:sldId id="284" r:id="rId22"/>
    <p:sldId id="290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25"/>
  </p:normalViewPr>
  <p:slideViewPr>
    <p:cSldViewPr snapToGrid="0" snapToObjects="1">
      <p:cViewPr varScale="1">
        <p:scale>
          <a:sx n="116" d="100"/>
          <a:sy n="116" d="100"/>
        </p:scale>
        <p:origin x="41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10089390" y="1792223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/>
                </a:solidFill>
              </a:defRPr>
            </a:lvl1pPr>
          </a:lstStyle>
          <a:p>
            <a:fld id="{769FDF8A-6DF0-9C47-B17D-4DF35110AFCD}" type="datetimeFigureOut">
              <a:rPr lang="en-US" smtClean="0"/>
              <a:t>5/23/24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8959592" y="3226820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1008" y="292608"/>
            <a:ext cx="838199" cy="767687"/>
          </a:xfrm>
        </p:spPr>
        <p:txBody>
          <a:bodyPr/>
          <a:lstStyle>
            <a:lvl1pPr>
              <a:defRPr sz="2800" b="0" i="0">
                <a:latin typeface="+mj-lt"/>
              </a:defRPr>
            </a:lvl1pPr>
          </a:lstStyle>
          <a:p>
            <a:fld id="{CFC1A3F1-0657-0246-A43C-F9A12CD5B9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4336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966674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6" y="553666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FDF8A-6DF0-9C47-B17D-4DF35110AFCD}" type="datetimeFigureOut">
              <a:rPr lang="en-US" smtClean="0"/>
              <a:t>5/23/24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1A3F1-0657-0246-A43C-F9A12CD5B9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683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063416"/>
            <a:ext cx="8825659" cy="1379755"/>
          </a:xfrm>
        </p:spPr>
        <p:txBody>
          <a:bodyPr/>
          <a:lstStyle>
            <a:lvl1pPr>
              <a:defRPr sz="4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FDF8A-6DF0-9C47-B17D-4DF35110AFCD}" type="datetimeFigureOut">
              <a:rPr lang="en-US" smtClean="0"/>
              <a:t>5/23/24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1A3F1-0657-0246-A43C-F9A12CD5B9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7000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4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6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3" name="TextBox 12"/>
          <p:cNvSpPr txBox="1"/>
          <p:nvPr/>
        </p:nvSpPr>
        <p:spPr>
          <a:xfrm>
            <a:off x="9719438" y="2631815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”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98295" y="591093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0517"/>
            <a:ext cx="8453906" cy="2698249"/>
          </a:xfrm>
        </p:spPr>
        <p:txBody>
          <a:bodyPr/>
          <a:lstStyle>
            <a:lvl1pPr>
              <a:defRPr sz="4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25772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FDF8A-6DF0-9C47-B17D-4DF35110AFCD}" type="datetimeFigureOut">
              <a:rPr lang="en-US" smtClean="0"/>
              <a:t>5/23/24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1A3F1-0657-0246-A43C-F9A12CD5B9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4867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33068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FDF8A-6DF0-9C47-B17D-4DF35110AFCD}" type="datetimeFigureOut">
              <a:rPr lang="en-US" smtClean="0"/>
              <a:t>5/23/24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1A3F1-0657-0246-A43C-F9A12CD5B9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2977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17299"/>
            <a:ext cx="312916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4" y="3193561"/>
            <a:ext cx="3129168" cy="283349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2"/>
            <a:ext cx="314538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93561"/>
            <a:ext cx="3145380" cy="283349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6700" y="2617299"/>
            <a:ext cx="3161029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6700" y="3193561"/>
            <a:ext cx="3164719" cy="28334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22" name="Straight Connector 21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FDF8A-6DF0-9C47-B17D-4DF35110AFCD}" type="datetimeFigureOut">
              <a:rPr lang="en-US" smtClean="0"/>
              <a:t>5/23/24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1A3F1-0657-0246-A43C-F9A12CD5B9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2234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2" y="4532845"/>
            <a:ext cx="30504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2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3" y="5109107"/>
            <a:ext cx="3050437" cy="91794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537" y="4532846"/>
            <a:ext cx="3046766" cy="651156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3" y="2603500"/>
            <a:ext cx="2691241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8865" y="5184002"/>
            <a:ext cx="3050438" cy="84305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3434" y="4532847"/>
            <a:ext cx="3050438" cy="65115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3434" y="5184001"/>
            <a:ext cx="3050437" cy="843054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388153" y="2603500"/>
            <a:ext cx="0" cy="3517594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801905" y="2603500"/>
            <a:ext cx="0" cy="34925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FDF8A-6DF0-9C47-B17D-4DF35110AFCD}" type="datetimeFigureOut">
              <a:rPr lang="en-US" smtClean="0"/>
              <a:t>5/23/24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1A3F1-0657-0246-A43C-F9A12CD5B9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679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973668"/>
            <a:ext cx="8825660" cy="706964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FDF8A-6DF0-9C47-B17D-4DF35110AFCD}" type="datetimeFigureOut">
              <a:rPr lang="en-US" smtClean="0"/>
              <a:t>5/23/24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1A3F1-0657-0246-A43C-F9A12CD5B9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30120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Rectangle 7"/>
            <p:cNvSpPr/>
            <p:nvPr/>
          </p:nvSpPr>
          <p:spPr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76756" y="1278468"/>
            <a:ext cx="1413933" cy="4748589"/>
          </a:xfrm>
        </p:spPr>
        <p:txBody>
          <a:bodyPr vert="eaVert" anchor="b" anchorCtr="0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8"/>
            <a:ext cx="6247546" cy="4748590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FDF8A-6DF0-9C47-B17D-4DF35110AFCD}" type="datetimeFigureOut">
              <a:rPr lang="en-US" smtClean="0"/>
              <a:t>5/23/24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1A3F1-0657-0246-A43C-F9A12CD5B9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6790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FDF8A-6DF0-9C47-B17D-4DF35110AFCD}" type="datetimeFigureOut">
              <a:rPr lang="en-US" smtClean="0"/>
              <a:t>5/23/24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1A3F1-0657-0246-A43C-F9A12CD5B9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5413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677645"/>
            <a:ext cx="4351023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8" y="2677644"/>
            <a:ext cx="3755379" cy="2283823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FDF8A-6DF0-9C47-B17D-4DF35110AFCD}" type="datetimeFigureOut">
              <a:rPr lang="en-US" smtClean="0"/>
              <a:t>5/23/24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1A3F1-0657-0246-A43C-F9A12CD5B9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0052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FDF8A-6DF0-9C47-B17D-4DF35110AFCD}" type="datetimeFigureOut">
              <a:rPr lang="en-US" smtClean="0"/>
              <a:t>5/23/24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1A3F1-0657-0246-A43C-F9A12CD5B9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2984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0" y="3179762"/>
            <a:ext cx="4825159" cy="2840039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FDF8A-6DF0-9C47-B17D-4DF35110AFCD}" type="datetimeFigureOut">
              <a:rPr lang="en-US" smtClean="0"/>
              <a:t>5/23/24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1A3F1-0657-0246-A43C-F9A12CD5B9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0417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FDF8A-6DF0-9C47-B17D-4DF35110AFCD}" type="datetimeFigureOut">
              <a:rPr lang="en-US" smtClean="0"/>
              <a:t>5/23/24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1A3F1-0657-0246-A43C-F9A12CD5B9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9233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FDF8A-6DF0-9C47-B17D-4DF35110AFCD}" type="datetimeFigureOut">
              <a:rPr lang="en-US" smtClean="0"/>
              <a:t>5/23/24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1A3F1-0657-0246-A43C-F9A12CD5B9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9879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295400"/>
            <a:ext cx="2793159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5" cy="4572000"/>
          </a:xfrm>
        </p:spPr>
        <p:txBody>
          <a:bodyPr anchor="ctr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2895600"/>
            <a:ext cx="2793158" cy="312927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FDF8A-6DF0-9C47-B17D-4DF35110AFCD}" type="datetimeFigureOut">
              <a:rPr lang="en-US" smtClean="0"/>
              <a:t>5/23/24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1A3F1-0657-0246-A43C-F9A12CD5B9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8884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693332"/>
            <a:ext cx="3860260" cy="173566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FDF8A-6DF0-9C47-B17D-4DF35110AFCD}" type="datetimeFigureOut">
              <a:rPr lang="en-US" smtClean="0"/>
              <a:t>5/23/24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1A3F1-0657-0246-A43C-F9A12CD5B9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1600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26" name="Rectangle 2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0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3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2603500"/>
            <a:ext cx="8761412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0938" y="639406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769FDF8A-6DF0-9C47-B17D-4DF35110AFCD}" type="datetimeFigureOut">
              <a:rPr lang="en-US" smtClean="0"/>
              <a:t>5/23/24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28358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 b="1" i="0">
                <a:solidFill>
                  <a:schemeClr val="accent1"/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CFC1A3F1-0657-0246-A43C-F9A12CD5B9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8070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66" r:id="rId1"/>
    <p:sldLayoutId id="2147484167" r:id="rId2"/>
    <p:sldLayoutId id="2147484168" r:id="rId3"/>
    <p:sldLayoutId id="2147484169" r:id="rId4"/>
    <p:sldLayoutId id="2147484170" r:id="rId5"/>
    <p:sldLayoutId id="2147484171" r:id="rId6"/>
    <p:sldLayoutId id="2147484172" r:id="rId7"/>
    <p:sldLayoutId id="2147484173" r:id="rId8"/>
    <p:sldLayoutId id="2147484174" r:id="rId9"/>
    <p:sldLayoutId id="2147484175" r:id="rId10"/>
    <p:sldLayoutId id="2147484176" r:id="rId11"/>
    <p:sldLayoutId id="2147484177" r:id="rId12"/>
    <p:sldLayoutId id="2147484178" r:id="rId13"/>
    <p:sldLayoutId id="2147484179" r:id="rId14"/>
    <p:sldLayoutId id="2147484180" r:id="rId15"/>
    <p:sldLayoutId id="2147484181" r:id="rId16"/>
    <p:sldLayoutId id="2147484182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pdf/2307.08234v2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04C41-14D7-EF44-B85C-3F72510F70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359833"/>
            <a:ext cx="8825658" cy="2677648"/>
          </a:xfrm>
        </p:spPr>
        <p:txBody>
          <a:bodyPr/>
          <a:lstStyle/>
          <a:p>
            <a:r>
              <a:rPr lang="en-GB" sz="3000" b="1" dirty="0"/>
              <a:t>Adapting Large Language Model with Speech for Fully Formatted End-to-End Speech Recognition</a:t>
            </a:r>
            <a:endParaRPr lang="en-US" sz="3000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6EA905-E7FD-FB40-8DEE-AFC5F064F0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5" y="3581400"/>
            <a:ext cx="8825658" cy="2057400"/>
          </a:xfrm>
        </p:spPr>
        <p:txBody>
          <a:bodyPr/>
          <a:lstStyle/>
          <a:p>
            <a:r>
              <a:rPr lang="en-US" dirty="0"/>
              <a:t>MD SIBBIR HOSSAIN</a:t>
            </a:r>
          </a:p>
          <a:p>
            <a:r>
              <a:rPr lang="en-US" dirty="0"/>
              <a:t>THE CITY COLLEGE OF NEW YORK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FFF8302-752B-1B44-A642-42968C3A52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90" y="0"/>
            <a:ext cx="121300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3286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2894BF-F6AE-3247-82D8-5F423E5DB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Encoder-Decoder Based LLM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C479CAC-3C9D-6040-B2AE-7F11BCC3C9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78505" y="2603500"/>
            <a:ext cx="6315803" cy="3416300"/>
          </a:xfrm>
        </p:spPr>
      </p:pic>
    </p:spTree>
    <p:extLst>
      <p:ext uri="{BB962C8B-B14F-4D97-AF65-F5344CB8AC3E}">
        <p14:creationId xmlns:p14="http://schemas.microsoft.com/office/powerpoint/2010/main" val="10558597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82360B-E6D7-EE43-8DF0-05E7F741E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Decoder-Only Based LLM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92C218-0606-E548-8C29-036198D5C4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Utilizes GPT-series models (e.g., GPT-2).</a:t>
            </a:r>
          </a:p>
          <a:p>
            <a:r>
              <a:rPr lang="en-GB" dirty="0"/>
              <a:t>Speech encoder outputs serve as prompts for LLM.</a:t>
            </a:r>
          </a:p>
          <a:p>
            <a:r>
              <a:rPr lang="en-GB" dirty="0"/>
              <a:t>CTC-based down-sampling to address length mismatch.</a:t>
            </a:r>
          </a:p>
          <a:p>
            <a:r>
              <a:rPr lang="en-GB" dirty="0"/>
              <a:t>Minimal changes to pretrained LLM architecture.</a:t>
            </a:r>
            <a:br>
              <a:rPr lang="en-GB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20716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2E7F9-22DE-B145-935B-DE313A299E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Decoder-Only Based LLM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AB34B62-10E4-5343-9BE4-A26DE834CE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53223" y="2603500"/>
            <a:ext cx="5766366" cy="3416300"/>
          </a:xfrm>
        </p:spPr>
      </p:pic>
    </p:spTree>
    <p:extLst>
      <p:ext uri="{BB962C8B-B14F-4D97-AF65-F5344CB8AC3E}">
        <p14:creationId xmlns:p14="http://schemas.microsoft.com/office/powerpoint/2010/main" val="5804064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2494F1-CF19-704E-8563-4C2B85E17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Experimental Setup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92CD3F-CE44-3841-80B9-AA054E7096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dirty="0"/>
              <a:t>Training Data:</a:t>
            </a:r>
            <a:r>
              <a:rPr lang="en-GB" dirty="0"/>
              <a:t>75,000 hours of transcribed speech from various domains.</a:t>
            </a:r>
          </a:p>
          <a:p>
            <a:r>
              <a:rPr lang="en-GB" dirty="0"/>
              <a:t>Retains raw text without </a:t>
            </a:r>
            <a:r>
              <a:rPr lang="en-GB" dirty="0" err="1"/>
              <a:t>preprocessing</a:t>
            </a:r>
            <a:r>
              <a:rPr lang="en-GB" dirty="0"/>
              <a:t>.</a:t>
            </a:r>
          </a:p>
          <a:p>
            <a:r>
              <a:rPr lang="en-GB" b="1" dirty="0"/>
              <a:t>Evaluation </a:t>
            </a:r>
            <a:r>
              <a:rPr lang="en-GB" b="1" dirty="0" err="1"/>
              <a:t>Data:</a:t>
            </a:r>
            <a:r>
              <a:rPr lang="en-GB" dirty="0" err="1"/>
              <a:t>ESB</a:t>
            </a:r>
            <a:r>
              <a:rPr lang="en-GB" dirty="0"/>
              <a:t> benchmark's dialogistic dataset (modified for orthographic consistency).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80005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82360B-E6D7-EE43-8DF0-05E7F741E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Baseline Model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92C218-0606-E548-8C29-036198D5C4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Attention-based encoder-decoder (AED) model.</a:t>
            </a:r>
          </a:p>
          <a:p>
            <a:r>
              <a:rPr lang="en-GB" dirty="0"/>
              <a:t>Encoder: 24 conformer layers with 8-head attention.</a:t>
            </a:r>
          </a:p>
          <a:p>
            <a:r>
              <a:rPr lang="en-GB" dirty="0"/>
              <a:t>Decoder: 6 transformer layers.</a:t>
            </a:r>
          </a:p>
          <a:p>
            <a:r>
              <a:rPr lang="en-GB" dirty="0"/>
              <a:t>Combination of CTC and attention CE losses.</a:t>
            </a:r>
            <a:br>
              <a:rPr lang="en-GB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68973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82360B-E6D7-EE43-8DF0-05E7F741E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Baseline Model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746D98A-FD77-4047-976C-B2BDC10E08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35143" y="2603500"/>
            <a:ext cx="7802527" cy="3416300"/>
          </a:xfrm>
        </p:spPr>
      </p:pic>
    </p:spTree>
    <p:extLst>
      <p:ext uri="{BB962C8B-B14F-4D97-AF65-F5344CB8AC3E}">
        <p14:creationId xmlns:p14="http://schemas.microsoft.com/office/powerpoint/2010/main" val="10342397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887"/>
    </mc:Choice>
    <mc:Fallback>
      <p:transition spd="slow" advTm="10887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2494F1-CF19-704E-8563-4C2B85E17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Adaptation Techniques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92CD3F-CE44-3841-80B9-AA054E7096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dirty="0"/>
              <a:t>Encoder-Decoder Adaptation:</a:t>
            </a:r>
            <a:endParaRPr lang="en-GB" dirty="0"/>
          </a:p>
          <a:p>
            <a:pPr lvl="1"/>
            <a:r>
              <a:rPr lang="en-GB" dirty="0"/>
              <a:t>Pretrained Z-Code++ model.</a:t>
            </a:r>
          </a:p>
          <a:p>
            <a:pPr lvl="1"/>
            <a:r>
              <a:rPr lang="en-GB" dirty="0"/>
              <a:t>CTC and CE losses on paired data, MLM loss on text-only data.</a:t>
            </a:r>
          </a:p>
          <a:p>
            <a:r>
              <a:rPr lang="en-GB" b="1" dirty="0"/>
              <a:t>Decoder-Only Adaptation:</a:t>
            </a:r>
            <a:endParaRPr lang="en-GB" dirty="0"/>
          </a:p>
          <a:p>
            <a:pPr lvl="1"/>
            <a:r>
              <a:rPr lang="en-GB" dirty="0"/>
              <a:t>GPT-2 models with </a:t>
            </a:r>
            <a:r>
              <a:rPr lang="en-GB" dirty="0" err="1"/>
              <a:t>LoRA</a:t>
            </a:r>
            <a:r>
              <a:rPr lang="en-GB" dirty="0"/>
              <a:t> adapters.</a:t>
            </a:r>
          </a:p>
          <a:p>
            <a:pPr lvl="1"/>
            <a:r>
              <a:rPr lang="en-GB" dirty="0"/>
              <a:t>Pretraining with CTC loss, then end-to-end training.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B93B4575-05D8-1848-A343-55B347719F8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524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33"/>
    </mc:Choice>
    <mc:Fallback>
      <p:transition spd="slow" advTm="40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82360B-E6D7-EE43-8DF0-05E7F741E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Evaluation Metrics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92C218-0606-E548-8C29-036198D5C4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dirty="0"/>
              <a:t>Token Error Rate (TER):</a:t>
            </a:r>
            <a:endParaRPr lang="en-GB" dirty="0"/>
          </a:p>
          <a:p>
            <a:pPr lvl="1"/>
            <a:r>
              <a:rPr lang="en-GB" dirty="0"/>
              <a:t>Measures error between predicted and ground-truth transcriptions.</a:t>
            </a:r>
          </a:p>
          <a:p>
            <a:pPr lvl="1"/>
            <a:r>
              <a:rPr lang="en-GB" dirty="0"/>
              <a:t>Both punctuation and case-sensitive.</a:t>
            </a:r>
          </a:p>
          <a:p>
            <a:r>
              <a:rPr lang="en-GB" dirty="0"/>
              <a:t>Comparison with public Whisper models.</a:t>
            </a:r>
          </a:p>
          <a:p>
            <a:pPr marL="0" indent="0">
              <a:buNone/>
            </a:pPr>
            <a:br>
              <a:rPr lang="en-GB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899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2494F1-CF19-704E-8563-4C2B85E17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Experimental Results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92CD3F-CE44-3841-80B9-AA054E7096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Performance evaluated on various datasets (</a:t>
            </a:r>
            <a:r>
              <a:rPr lang="en-GB" dirty="0" err="1"/>
              <a:t>CommonVoice</a:t>
            </a:r>
            <a:r>
              <a:rPr lang="en-GB" dirty="0"/>
              <a:t>, </a:t>
            </a:r>
            <a:r>
              <a:rPr lang="en-GB" dirty="0" err="1"/>
              <a:t>GigaSpeech</a:t>
            </a:r>
            <a:r>
              <a:rPr lang="en-GB" dirty="0"/>
              <a:t>, </a:t>
            </a:r>
            <a:r>
              <a:rPr lang="en-GB" dirty="0" err="1"/>
              <a:t>LibriSpeech</a:t>
            </a:r>
            <a:r>
              <a:rPr lang="en-GB" dirty="0"/>
              <a:t>, </a:t>
            </a:r>
            <a:r>
              <a:rPr lang="en-GB" dirty="0" err="1"/>
              <a:t>SPGISpeech</a:t>
            </a:r>
            <a:r>
              <a:rPr lang="en-GB" dirty="0"/>
              <a:t>, TED-LIUM, </a:t>
            </a:r>
            <a:r>
              <a:rPr lang="en-GB" dirty="0" err="1"/>
              <a:t>VoxPopuli</a:t>
            </a:r>
            <a:r>
              <a:rPr lang="en-GB" dirty="0"/>
              <a:t>).</a:t>
            </a:r>
          </a:p>
          <a:p>
            <a:endParaRPr lang="en-GB" dirty="0"/>
          </a:p>
          <a:p>
            <a:r>
              <a:rPr lang="en-GB" dirty="0"/>
              <a:t>Results indicate improvements in TER across domains with adapted LLMs.</a:t>
            </a:r>
            <a:br>
              <a:rPr lang="en-GB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10207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82360B-E6D7-EE43-8DF0-05E7F741E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Key Findings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92C218-0606-E548-8C29-036198D5C4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Adapting pretrained LLMs enhances fully formatted E2E ASR performance.</a:t>
            </a:r>
          </a:p>
          <a:p>
            <a:r>
              <a:rPr lang="en-GB" dirty="0"/>
              <a:t>Encoder-decoder and decoder-only structures both viable.</a:t>
            </a:r>
          </a:p>
          <a:p>
            <a:r>
              <a:rPr lang="en-GB" dirty="0"/>
              <a:t>CTC-based down-sampling effectively addresses length mismatch.</a:t>
            </a:r>
          </a:p>
          <a:p>
            <a:pPr marL="0" indent="0">
              <a:buNone/>
            </a:pPr>
            <a:br>
              <a:rPr lang="en-GB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43236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04C41-14D7-EF44-B85C-3F72510F70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4525433"/>
            <a:ext cx="8825658" cy="1113367"/>
          </a:xfrm>
        </p:spPr>
        <p:txBody>
          <a:bodyPr/>
          <a:lstStyle/>
          <a:p>
            <a:r>
              <a:rPr lang="en-GB" sz="2000" b="1" dirty="0"/>
              <a:t>Authors:</a:t>
            </a:r>
            <a:r>
              <a:rPr lang="en-GB" sz="2000" dirty="0"/>
              <a:t> </a:t>
            </a:r>
            <a:r>
              <a:rPr lang="en-GB" sz="2000" dirty="0" err="1"/>
              <a:t>Shaoshi</a:t>
            </a:r>
            <a:r>
              <a:rPr lang="en-GB" sz="2000" dirty="0"/>
              <a:t> Ling, </a:t>
            </a:r>
            <a:r>
              <a:rPr lang="en-GB" sz="2000" dirty="0" err="1"/>
              <a:t>Yuxuan</a:t>
            </a:r>
            <a:r>
              <a:rPr lang="en-GB" sz="2000" dirty="0"/>
              <a:t> Hu, </a:t>
            </a:r>
            <a:r>
              <a:rPr lang="en-GB" sz="2000" dirty="0" err="1"/>
              <a:t>Shuangbei</a:t>
            </a:r>
            <a:r>
              <a:rPr lang="en-GB" sz="2000" dirty="0"/>
              <a:t> Qian, </a:t>
            </a:r>
            <a:r>
              <a:rPr lang="en-GB" sz="2000" dirty="0" err="1"/>
              <a:t>Guoli</a:t>
            </a:r>
            <a:r>
              <a:rPr lang="en-GB" sz="2000" dirty="0"/>
              <a:t> Ye, Yao Qian, </a:t>
            </a:r>
            <a:r>
              <a:rPr lang="en-GB" sz="2000" dirty="0" err="1"/>
              <a:t>Yifan</a:t>
            </a:r>
            <a:r>
              <a:rPr lang="en-GB" sz="2000" dirty="0"/>
              <a:t> Gong, Ed Lin, Michael Zeng</a:t>
            </a:r>
            <a:br>
              <a:rPr lang="en-GB" sz="2000" dirty="0"/>
            </a:br>
            <a:br>
              <a:rPr lang="en-GB" sz="2000" dirty="0"/>
            </a:br>
            <a:r>
              <a:rPr lang="en-GB" sz="2000" b="1" dirty="0"/>
              <a:t>Affiliation:</a:t>
            </a:r>
            <a:r>
              <a:rPr lang="en-GB" sz="2000" dirty="0"/>
              <a:t> Microsoft Cloud and AI</a:t>
            </a:r>
            <a:br>
              <a:rPr lang="en-GB" sz="2000" dirty="0"/>
            </a:br>
            <a:endParaRPr lang="en-US" sz="2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6EA905-E7FD-FB40-8DEE-AFC5F064F05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F01700-9F61-9C4C-9D5C-6A9583D30ADB}"/>
              </a:ext>
            </a:extLst>
          </p:cNvPr>
          <p:cNvSpPr txBox="1"/>
          <p:nvPr/>
        </p:nvSpPr>
        <p:spPr>
          <a:xfrm>
            <a:off x="2108200" y="2184400"/>
            <a:ext cx="5448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518489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2494F1-CF19-704E-8563-4C2B85E17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Conclusion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92CD3F-CE44-3841-80B9-AA054E7096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First successful attempt to enhance fully formatted ASR transcription using pretrained LLMs.</a:t>
            </a:r>
          </a:p>
          <a:p>
            <a:r>
              <a:rPr lang="en-GB" dirty="0"/>
              <a:t>Demonstrates potential for improved readability and usability in ASR transcriptions.</a:t>
            </a:r>
          </a:p>
          <a:p>
            <a:r>
              <a:rPr lang="en-GB" dirty="0"/>
              <a:t>Future work: Further exploration of multi-domain and generalizable ASR models.</a:t>
            </a:r>
            <a:br>
              <a:rPr lang="en-GB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83282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82360B-E6D7-EE43-8DF0-05E7F741E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References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92C218-0606-E548-8C29-036198D5C4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https://arxiv.org/pdf/2307.08234v2</a:t>
            </a:r>
            <a:endParaRPr lang="en-US" dirty="0"/>
          </a:p>
          <a:p>
            <a:r>
              <a:rPr lang="en-US" dirty="0"/>
              <a:t>Ling, S., Hu, Y., Qian, S., Ye, G., Qian, Y., Gong, Y., Lin, E., &amp; Zeng, M. (2023, July 17). Adapting large language model with speech for fully formatted end-to-end speech recognition.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7295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82360B-E6D7-EE43-8DF0-05E7F741E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Thank you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92C218-0606-E548-8C29-036198D5C4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87149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82360B-E6D7-EE43-8DF0-05E7F741E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Introduction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92C218-0606-E548-8C29-036198D5C4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2"/>
                </a:solidFill>
              </a:rPr>
              <a:t>End-to-end (E2E) speech recognition models typically use encoder-decoder structures.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2"/>
                </a:solidFill>
              </a:rPr>
              <a:t>Pretrained large language models (LLMs) show potential to improve E2E ASR but face integration challenges.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2"/>
                </a:solidFill>
              </a:rPr>
              <a:t>This study explores adapting pretrained LLMs to speech for better formatted transcriptions.</a:t>
            </a:r>
          </a:p>
          <a:p>
            <a:endParaRPr lang="en-US" dirty="0">
              <a:solidFill>
                <a:schemeClr val="tx2"/>
              </a:solidFill>
            </a:endParaRPr>
          </a:p>
          <a:p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46113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2494F1-CF19-704E-8563-4C2B85E17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Motivation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92CD3F-CE44-3841-80B9-AA054E7096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2"/>
                </a:solidFill>
              </a:rPr>
              <a:t>Conventional ASR systems require post-processing for formatting (punctuation, capitalization).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2"/>
                </a:solidFill>
              </a:rPr>
              <a:t>Acoustic cues are often underutilized in post-processing.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2"/>
                </a:solidFill>
              </a:rPr>
              <a:t>Aim: Leverage LLMs to directly produce fully formatted transcriptions.</a:t>
            </a:r>
            <a:br>
              <a:rPr lang="en-GB" dirty="0">
                <a:solidFill>
                  <a:schemeClr val="tx2"/>
                </a:solidFill>
              </a:rPr>
            </a:br>
            <a:endParaRPr lang="en-US" dirty="0">
              <a:solidFill>
                <a:schemeClr val="tx2"/>
              </a:solidFill>
            </a:endParaRPr>
          </a:p>
          <a:p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566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82360B-E6D7-EE43-8DF0-05E7F741E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Dataset Used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92C218-0606-E548-8C29-036198D5C4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dirty="0" err="1">
                <a:solidFill>
                  <a:schemeClr val="tx2"/>
                </a:solidFill>
              </a:rPr>
              <a:t>SPGISpeech</a:t>
            </a:r>
            <a:r>
              <a:rPr lang="en-GB" b="1" dirty="0">
                <a:solidFill>
                  <a:schemeClr val="tx2"/>
                </a:solidFill>
              </a:rPr>
              <a:t> Dataset</a:t>
            </a:r>
          </a:p>
          <a:p>
            <a:endParaRPr lang="en-GB" b="1" dirty="0">
              <a:solidFill>
                <a:schemeClr val="tx2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2"/>
                </a:solidFill>
              </a:rPr>
              <a:t>Contains 5,000 hours of financial audio with high-quality, fully-formatted transcriptions.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2"/>
                </a:solidFill>
              </a:rPr>
              <a:t>Diverse speaker accents (L1 and L2).</a:t>
            </a:r>
          </a:p>
          <a:p>
            <a:pPr lvl="1"/>
            <a:endParaRPr lang="en-GB" dirty="0">
              <a:solidFill>
                <a:schemeClr val="tx2"/>
              </a:solidFill>
            </a:endParaRPr>
          </a:p>
          <a:p>
            <a:r>
              <a:rPr lang="en-GB" dirty="0">
                <a:solidFill>
                  <a:schemeClr val="tx2"/>
                </a:solidFill>
              </a:rPr>
              <a:t>Limitation: Domain-specific data, not generalizable.</a:t>
            </a:r>
          </a:p>
          <a:p>
            <a:endParaRPr lang="en-US" dirty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82370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82360B-E6D7-EE43-8DF0-05E7F741E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Dataset Used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A47DF96-71C8-364D-B8FE-9F16A8044E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35143" y="2603500"/>
            <a:ext cx="7802527" cy="3416300"/>
          </a:xfrm>
        </p:spPr>
      </p:pic>
    </p:spTree>
    <p:extLst>
      <p:ext uri="{BB962C8B-B14F-4D97-AF65-F5344CB8AC3E}">
        <p14:creationId xmlns:p14="http://schemas.microsoft.com/office/powerpoint/2010/main" val="27922951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2494F1-CF19-704E-8563-4C2B85E17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Related Work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92CD3F-CE44-3841-80B9-AA054E7096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Utilization of text-only data for E2E ASR improvements.</a:t>
            </a:r>
          </a:p>
          <a:p>
            <a:r>
              <a:rPr lang="en-GB" dirty="0"/>
              <a:t>LM fusion methods (shallow fusion, cold fusion, deep fusion).</a:t>
            </a:r>
          </a:p>
          <a:p>
            <a:r>
              <a:rPr lang="en-GB" dirty="0"/>
              <a:t>Challenges in aligning speech and text representations.</a:t>
            </a:r>
          </a:p>
          <a:p>
            <a:r>
              <a:rPr lang="en-GB" dirty="0"/>
              <a:t>Previous works focused on post-processing for formatting.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44785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82360B-E6D7-EE43-8DF0-05E7F741E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Proposed Approach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92C218-0606-E548-8C29-036198D5C4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Adapt pretrained LLMs for fully formatted E2E ASR.</a:t>
            </a:r>
          </a:p>
          <a:p>
            <a:r>
              <a:rPr lang="en-GB" dirty="0"/>
              <a:t>Use composable model architecture:</a:t>
            </a:r>
          </a:p>
          <a:p>
            <a:pPr lvl="1"/>
            <a:r>
              <a:rPr lang="en-GB" dirty="0"/>
              <a:t>Speech encoder integrated with pretrained LLM.</a:t>
            </a:r>
          </a:p>
          <a:p>
            <a:pPr lvl="1"/>
            <a:r>
              <a:rPr lang="en-GB" dirty="0"/>
              <a:t>Encoder-decoder or decoder-only structures.</a:t>
            </a:r>
          </a:p>
          <a:p>
            <a:r>
              <a:rPr lang="en-GB" dirty="0"/>
              <a:t>Aim: Minimal architectural changes for efficient integration.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07339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2494F1-CF19-704E-8563-4C2B85E17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Encoder-Decoder Based LLM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92CD3F-CE44-3841-80B9-AA054E7096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Integrates speech encoder output with text decoder.</a:t>
            </a:r>
          </a:p>
          <a:p>
            <a:r>
              <a:rPr lang="en-GB" dirty="0"/>
              <a:t>Uses Connectionist Temporal Classification (CTC) for speech representation down-sampling.</a:t>
            </a:r>
          </a:p>
          <a:p>
            <a:r>
              <a:rPr lang="en-GB" dirty="0"/>
              <a:t>Three types of loss used: CTC, Cross-Entropy (CE), Masked Language </a:t>
            </a:r>
            <a:r>
              <a:rPr lang="en-GB" dirty="0" err="1"/>
              <a:t>Modeling</a:t>
            </a:r>
            <a:r>
              <a:rPr lang="en-GB" dirty="0"/>
              <a:t> (MLM).</a:t>
            </a:r>
            <a:br>
              <a:rPr lang="en-GB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400915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A3AB87EF-B655-4FFF-8D05-F333AD7F278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{4AE92FD8-18C0-AC48-995E-C052B95EEF55}tf10001076</Template>
  <TotalTime>2455</TotalTime>
  <Words>630</Words>
  <Application>Microsoft Macintosh PowerPoint</Application>
  <PresentationFormat>Widescreen</PresentationFormat>
  <Paragraphs>85</Paragraphs>
  <Slides>22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Century Gothic</vt:lpstr>
      <vt:lpstr>Wingdings 3</vt:lpstr>
      <vt:lpstr>Ion Boardroom</vt:lpstr>
      <vt:lpstr>Adapting Large Language Model with Speech for Fully Formatted End-to-End Speech Recognition</vt:lpstr>
      <vt:lpstr>Authors: Shaoshi Ling, Yuxuan Hu, Shuangbei Qian, Guoli Ye, Yao Qian, Yifan Gong, Ed Lin, Michael Zeng  Affiliation: Microsoft Cloud and AI </vt:lpstr>
      <vt:lpstr>Introduction</vt:lpstr>
      <vt:lpstr>Motivation</vt:lpstr>
      <vt:lpstr>Dataset Used</vt:lpstr>
      <vt:lpstr>Dataset Used</vt:lpstr>
      <vt:lpstr>Related Work</vt:lpstr>
      <vt:lpstr>Proposed Approach</vt:lpstr>
      <vt:lpstr>Encoder-Decoder Based LLM</vt:lpstr>
      <vt:lpstr>Encoder-Decoder Based LLM</vt:lpstr>
      <vt:lpstr>Decoder-Only Based LLM</vt:lpstr>
      <vt:lpstr>Decoder-Only Based LLM</vt:lpstr>
      <vt:lpstr>Experimental Setup</vt:lpstr>
      <vt:lpstr>Baseline Model</vt:lpstr>
      <vt:lpstr>Baseline Model</vt:lpstr>
      <vt:lpstr>Adaptation Techniques</vt:lpstr>
      <vt:lpstr>Evaluation Metrics</vt:lpstr>
      <vt:lpstr>Experimental Results</vt:lpstr>
      <vt:lpstr>Key Findings</vt:lpstr>
      <vt:lpstr>Conclusion</vt:lpstr>
      <vt:lpstr>References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Adapting Large Language Model with Speech for Fully Formatted End-to-End Speech Recognition</dc:title>
  <dc:creator>MD. SIBBIR HOSSAIN</dc:creator>
  <cp:lastModifiedBy>MD. SIBBIR HOSSAIN</cp:lastModifiedBy>
  <cp:revision>4</cp:revision>
  <dcterms:created xsi:type="dcterms:W3CDTF">2024-05-23T06:32:59Z</dcterms:created>
  <dcterms:modified xsi:type="dcterms:W3CDTF">2024-05-24T23:28:39Z</dcterms:modified>
</cp:coreProperties>
</file>